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66" r:id="rId5"/>
    <p:sldId id="260" r:id="rId6"/>
    <p:sldId id="269" r:id="rId7"/>
    <p:sldId id="270" r:id="rId8"/>
    <p:sldId id="273" r:id="rId9"/>
    <p:sldId id="274" r:id="rId10"/>
    <p:sldId id="275" r:id="rId11"/>
    <p:sldId id="281" r:id="rId12"/>
    <p:sldId id="288" r:id="rId13"/>
    <p:sldId id="283" r:id="rId14"/>
    <p:sldId id="284" r:id="rId15"/>
    <p:sldId id="278" r:id="rId16"/>
    <p:sldId id="285" r:id="rId17"/>
    <p:sldId id="28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74B357-3B09-5B4F-A967-4B188F2C8349}" type="datetimeFigureOut">
              <a:rPr lang="en-US" smtClean="0"/>
              <a:t>10/7/2020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98A2F-7A77-2444-9309-DB9C612213A1}" type="slidenum">
              <a:rPr lang="en-US" smtClean="0"/>
              <a:t>‹#›</a:t>
            </a:fld>
            <a:endParaRPr lang="en-US"/>
          </a:p>
        </p:txBody>
      </p:sp>
    </p:spTree>
    <p:extLst>
      <p:ext uri="{BB962C8B-B14F-4D97-AF65-F5344CB8AC3E}">
        <p14:creationId xmlns:p14="http://schemas.microsoft.com/office/powerpoint/2010/main" val="4750329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998A2F-7A77-2444-9309-DB9C612213A1}" type="slidenum">
              <a:rPr lang="en-US" smtClean="0"/>
              <a:t>7</a:t>
            </a:fld>
            <a:endParaRPr lang="en-US"/>
          </a:p>
        </p:txBody>
      </p:sp>
    </p:spTree>
    <p:extLst>
      <p:ext uri="{BB962C8B-B14F-4D97-AF65-F5344CB8AC3E}">
        <p14:creationId xmlns:p14="http://schemas.microsoft.com/office/powerpoint/2010/main" val="160132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Click to edit Master subtitle style</a:t>
            </a:r>
            <a:endParaRPr lang="en-US"/>
          </a:p>
        </p:txBody>
      </p:sp>
      <p:sp>
        <p:nvSpPr>
          <p:cNvPr id="4" name="Date Placeholder 3"/>
          <p:cNvSpPr>
            <a:spLocks noGrp="1"/>
          </p:cNvSpPr>
          <p:nvPr>
            <p:ph type="dt" sz="half" idx="10"/>
          </p:nvPr>
        </p:nvSpPr>
        <p:spPr/>
        <p:txBody>
          <a:bodyPr/>
          <a:lstStyle/>
          <a:p>
            <a:fld id="{E24F8C27-7F05-3B4E-BAC4-B8B089354E2C}"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319635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E24F8C27-7F05-3B4E-BAC4-B8B089354E2C}"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168663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E24F8C27-7F05-3B4E-BAC4-B8B089354E2C}"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396939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idx="1"/>
          </p:nvPr>
        </p:nvSpPr>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E24F8C27-7F05-3B4E-BAC4-B8B089354E2C}"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374617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Click to edit Master text styles</a:t>
            </a:r>
          </a:p>
        </p:txBody>
      </p:sp>
      <p:sp>
        <p:nvSpPr>
          <p:cNvPr id="4" name="Date Placeholder 3"/>
          <p:cNvSpPr>
            <a:spLocks noGrp="1"/>
          </p:cNvSpPr>
          <p:nvPr>
            <p:ph type="dt" sz="half" idx="10"/>
          </p:nvPr>
        </p:nvSpPr>
        <p:spPr/>
        <p:txBody>
          <a:bodyPr/>
          <a:lstStyle/>
          <a:p>
            <a:fld id="{E24F8C27-7F05-3B4E-BAC4-B8B089354E2C}"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400749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Date Placeholder 4"/>
          <p:cNvSpPr>
            <a:spLocks noGrp="1"/>
          </p:cNvSpPr>
          <p:nvPr>
            <p:ph type="dt" sz="half" idx="10"/>
          </p:nvPr>
        </p:nvSpPr>
        <p:spPr/>
        <p:txBody>
          <a:bodyPr/>
          <a:lstStyle/>
          <a:p>
            <a:fld id="{E24F8C27-7F05-3B4E-BAC4-B8B089354E2C}"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132742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7" name="Date Placeholder 6"/>
          <p:cNvSpPr>
            <a:spLocks noGrp="1"/>
          </p:cNvSpPr>
          <p:nvPr>
            <p:ph type="dt" sz="half" idx="10"/>
          </p:nvPr>
        </p:nvSpPr>
        <p:spPr/>
        <p:txBody>
          <a:bodyPr/>
          <a:lstStyle/>
          <a:p>
            <a:fld id="{E24F8C27-7F05-3B4E-BAC4-B8B089354E2C}"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324714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Date Placeholder 2"/>
          <p:cNvSpPr>
            <a:spLocks noGrp="1"/>
          </p:cNvSpPr>
          <p:nvPr>
            <p:ph type="dt" sz="half" idx="10"/>
          </p:nvPr>
        </p:nvSpPr>
        <p:spPr/>
        <p:txBody>
          <a:bodyPr/>
          <a:lstStyle/>
          <a:p>
            <a:fld id="{E24F8C27-7F05-3B4E-BAC4-B8B089354E2C}"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200067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8C27-7F05-3B4E-BAC4-B8B089354E2C}"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175500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p:txBody>
          <a:bodyPr/>
          <a:lstStyle/>
          <a:p>
            <a:fld id="{E24F8C27-7F05-3B4E-BAC4-B8B089354E2C}"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379282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p:txBody>
          <a:bodyPr/>
          <a:lstStyle/>
          <a:p>
            <a:fld id="{E24F8C27-7F05-3B4E-BAC4-B8B089354E2C}"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0FB4F-231D-A249-B58B-9475C0CF0ADD}" type="slidenum">
              <a:rPr lang="en-US" smtClean="0"/>
              <a:t>‹#›</a:t>
            </a:fld>
            <a:endParaRPr lang="en-US"/>
          </a:p>
        </p:txBody>
      </p:sp>
    </p:spTree>
    <p:extLst>
      <p:ext uri="{BB962C8B-B14F-4D97-AF65-F5344CB8AC3E}">
        <p14:creationId xmlns:p14="http://schemas.microsoft.com/office/powerpoint/2010/main" val="297844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F8C27-7F05-3B4E-BAC4-B8B089354E2C}" type="datetimeFigureOut">
              <a:rPr lang="en-US" smtClean="0"/>
              <a:t>10/7/2020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0FB4F-231D-A249-B58B-9475C0CF0ADD}" type="slidenum">
              <a:rPr lang="en-US" smtClean="0"/>
              <a:t>‹#›</a:t>
            </a:fld>
            <a:endParaRPr lang="en-US"/>
          </a:p>
        </p:txBody>
      </p:sp>
    </p:spTree>
    <p:extLst>
      <p:ext uri="{BB962C8B-B14F-4D97-AF65-F5344CB8AC3E}">
        <p14:creationId xmlns:p14="http://schemas.microsoft.com/office/powerpoint/2010/main" val="2940813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package" Target="../embeddings/Microsoft_Word_Document.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0935"/>
            <a:ext cx="7772400" cy="1470025"/>
          </a:xfrm>
        </p:spPr>
        <p:txBody>
          <a:bodyPr>
            <a:noAutofit/>
          </a:bodyPr>
          <a:lstStyle/>
          <a:p>
            <a:r>
              <a:rPr lang="en-GB" sz="3700" b="1" dirty="0">
                <a:solidFill>
                  <a:schemeClr val="tx2"/>
                </a:solidFill>
              </a:rPr>
              <a:t>Creating a Blue Economy:</a:t>
            </a:r>
            <a:br>
              <a:rPr lang="en-US" sz="3700" b="1" dirty="0">
                <a:solidFill>
                  <a:schemeClr val="tx2"/>
                </a:solidFill>
              </a:rPr>
            </a:br>
            <a:r>
              <a:rPr lang="en-GB" sz="3700" dirty="0">
                <a:solidFill>
                  <a:schemeClr val="tx2"/>
                </a:solidFill>
              </a:rPr>
              <a:t>Research and innovation partnerships to accelerate the development of ocean-related industries</a:t>
            </a:r>
            <a:br>
              <a:rPr lang="en-US" sz="3700" dirty="0">
                <a:solidFill>
                  <a:schemeClr val="tx2"/>
                </a:solidFill>
              </a:rPr>
            </a:br>
            <a:br>
              <a:rPr lang="en-US" sz="3700" dirty="0">
                <a:solidFill>
                  <a:schemeClr val="tx2"/>
                </a:solidFill>
              </a:rPr>
            </a:br>
            <a:r>
              <a:rPr lang="en-US" sz="2300" dirty="0"/>
              <a:t>Cristina Sousa, </a:t>
            </a:r>
            <a:r>
              <a:rPr lang="en-US" sz="2300" dirty="0" err="1"/>
              <a:t>Oscarina</a:t>
            </a:r>
            <a:r>
              <a:rPr lang="en-US" sz="2300" dirty="0"/>
              <a:t> </a:t>
            </a:r>
            <a:r>
              <a:rPr lang="en-US" sz="2300" dirty="0" err="1"/>
              <a:t>Conceição</a:t>
            </a:r>
            <a:r>
              <a:rPr lang="en-US" sz="2300" dirty="0"/>
              <a:t> &amp; Margarida </a:t>
            </a:r>
            <a:r>
              <a:rPr lang="en-US" sz="2300" dirty="0" err="1"/>
              <a:t>Fontes</a:t>
            </a:r>
            <a:endParaRPr lang="en-US" sz="2300" dirty="0"/>
          </a:p>
        </p:txBody>
      </p:sp>
      <p:sp>
        <p:nvSpPr>
          <p:cNvPr id="3" name="Rectangle 2"/>
          <p:cNvSpPr/>
          <p:nvPr/>
        </p:nvSpPr>
        <p:spPr>
          <a:xfrm>
            <a:off x="918994" y="4895649"/>
            <a:ext cx="7669432" cy="369332"/>
          </a:xfrm>
          <a:prstGeom prst="rect">
            <a:avLst/>
          </a:prstGeom>
        </p:spPr>
        <p:txBody>
          <a:bodyPr wrap="square">
            <a:spAutoFit/>
          </a:bodyPr>
          <a:lstStyle/>
          <a:p>
            <a:r>
              <a:rPr lang="en-US" dirty="0"/>
              <a:t>This research was supported by a grant from FCT (PTDC/GES-OUT/30559/2017)</a:t>
            </a:r>
          </a:p>
        </p:txBody>
      </p:sp>
      <p:pic>
        <p:nvPicPr>
          <p:cNvPr id="7" name="Picture 6" descr="Captura de ecrã 2020-01-22, às 08.10.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8" y="100269"/>
            <a:ext cx="7416800" cy="685800"/>
          </a:xfrm>
          <a:prstGeom prst="rect">
            <a:avLst/>
          </a:prstGeom>
        </p:spPr>
      </p:pic>
      <p:pic>
        <p:nvPicPr>
          <p:cNvPr id="8" name="Picture 7" descr="Captura de ecrã 2020-01-22, às 08.11.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983" y="5919190"/>
            <a:ext cx="3910167" cy="842858"/>
          </a:xfrm>
          <a:prstGeom prst="rect">
            <a:avLst/>
          </a:prstGeom>
        </p:spPr>
      </p:pic>
      <p:pic>
        <p:nvPicPr>
          <p:cNvPr id="4" name="Picture 3" descr="Captura de ecrã 2020-01-22, às 10.12.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149" y="5996219"/>
            <a:ext cx="1253175" cy="765830"/>
          </a:xfrm>
          <a:prstGeom prst="rect">
            <a:avLst/>
          </a:prstGeom>
        </p:spPr>
      </p:pic>
    </p:spTree>
    <p:extLst>
      <p:ext uri="{BB962C8B-B14F-4D97-AF65-F5344CB8AC3E}">
        <p14:creationId xmlns:p14="http://schemas.microsoft.com/office/powerpoint/2010/main" val="176023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8193"/>
            <a:ext cx="8229600" cy="5557041"/>
          </a:xfrm>
        </p:spPr>
        <p:txBody>
          <a:bodyPr>
            <a:normAutofit/>
          </a:bodyPr>
          <a:lstStyle/>
          <a:p>
            <a:r>
              <a:rPr lang="en-GB" sz="2900" dirty="0"/>
              <a:t>These collaborative projects were translated into </a:t>
            </a:r>
            <a:r>
              <a:rPr lang="en-GB" sz="2900" b="1" dirty="0"/>
              <a:t>inter-organizational networks</a:t>
            </a:r>
            <a:r>
              <a:rPr lang="en-GB" sz="2900" dirty="0"/>
              <a:t>. Symmetric adjacency matrices were built, valued by the number of common projects. </a:t>
            </a:r>
          </a:p>
          <a:p>
            <a:r>
              <a:rPr lang="en-GB" sz="2900" dirty="0"/>
              <a:t>To map the partnerships we used </a:t>
            </a:r>
            <a:r>
              <a:rPr lang="en-GB" sz="2900" b="1" dirty="0"/>
              <a:t>social network diagrams </a:t>
            </a:r>
            <a:r>
              <a:rPr lang="en-GB" sz="2900" dirty="0"/>
              <a:t>(</a:t>
            </a:r>
            <a:r>
              <a:rPr lang="en-GB" sz="2900" dirty="0" err="1"/>
              <a:t>Netdraw</a:t>
            </a:r>
            <a:r>
              <a:rPr lang="en-GB" sz="2900" dirty="0"/>
              <a:t>). </a:t>
            </a:r>
            <a:endParaRPr lang="en-US" sz="2900" dirty="0"/>
          </a:p>
          <a:p>
            <a:endParaRPr lang="en-US" sz="2900" dirty="0"/>
          </a:p>
        </p:txBody>
      </p:sp>
    </p:spTree>
    <p:extLst>
      <p:ext uri="{BB962C8B-B14F-4D97-AF65-F5344CB8AC3E}">
        <p14:creationId xmlns:p14="http://schemas.microsoft.com/office/powerpoint/2010/main" val="428836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33692489"/>
              </p:ext>
            </p:extLst>
          </p:nvPr>
        </p:nvGraphicFramePr>
        <p:xfrm>
          <a:off x="2815467" y="300048"/>
          <a:ext cx="6510458" cy="6622950"/>
        </p:xfrm>
        <a:graphic>
          <a:graphicData uri="http://schemas.openxmlformats.org/presentationml/2006/ole">
            <mc:AlternateContent xmlns:mc="http://schemas.openxmlformats.org/markup-compatibility/2006">
              <mc:Choice xmlns:v="urn:schemas-microsoft-com:vml" Requires="v">
                <p:oleObj spid="_x0000_s5151" name="Document" r:id="rId3" imgW="5880100" imgH="5981700" progId="Word.Document.12">
                  <p:embed/>
                </p:oleObj>
              </mc:Choice>
              <mc:Fallback>
                <p:oleObj name="Document" r:id="rId3" imgW="5880100" imgH="5981700" progId="Word.Document.12">
                  <p:embed/>
                  <p:pic>
                    <p:nvPicPr>
                      <p:cNvPr id="0" name=""/>
                      <p:cNvPicPr/>
                      <p:nvPr/>
                    </p:nvPicPr>
                    <p:blipFill>
                      <a:blip r:embed="rId4"/>
                      <a:stretch>
                        <a:fillRect/>
                      </a:stretch>
                    </p:blipFill>
                    <p:spPr>
                      <a:xfrm>
                        <a:off x="2815467" y="300048"/>
                        <a:ext cx="6510458" cy="6622950"/>
                      </a:xfrm>
                      <a:prstGeom prst="rect">
                        <a:avLst/>
                      </a:prstGeom>
                    </p:spPr>
                  </p:pic>
                </p:oleObj>
              </mc:Fallback>
            </mc:AlternateContent>
          </a:graphicData>
        </a:graphic>
      </p:graphicFrame>
      <p:sp>
        <p:nvSpPr>
          <p:cNvPr id="6" name="Oval 5"/>
          <p:cNvSpPr/>
          <p:nvPr/>
        </p:nvSpPr>
        <p:spPr>
          <a:xfrm>
            <a:off x="6087405" y="1935387"/>
            <a:ext cx="2647065" cy="471076"/>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087405" y="2940209"/>
            <a:ext cx="2772264" cy="468948"/>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087405" y="4040503"/>
            <a:ext cx="2772264" cy="505037"/>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 y="642292"/>
            <a:ext cx="2573187" cy="1143000"/>
          </a:xfrm>
        </p:spPr>
        <p:txBody>
          <a:bodyPr/>
          <a:lstStyle/>
          <a:p>
            <a:r>
              <a:rPr lang="en-US" dirty="0">
                <a:solidFill>
                  <a:srgbClr val="1F497D"/>
                </a:solidFill>
              </a:rPr>
              <a:t>Results</a:t>
            </a:r>
          </a:p>
        </p:txBody>
      </p:sp>
      <p:sp>
        <p:nvSpPr>
          <p:cNvPr id="2" name="Rectangle 1"/>
          <p:cNvSpPr/>
          <p:nvPr/>
        </p:nvSpPr>
        <p:spPr>
          <a:xfrm>
            <a:off x="210463" y="1834280"/>
            <a:ext cx="2346403" cy="446276"/>
          </a:xfrm>
          <a:prstGeom prst="rect">
            <a:avLst/>
          </a:prstGeom>
        </p:spPr>
        <p:txBody>
          <a:bodyPr wrap="none">
            <a:spAutoFit/>
          </a:bodyPr>
          <a:lstStyle/>
          <a:p>
            <a:r>
              <a:rPr lang="en-GB" sz="2300" b="1" dirty="0">
                <a:solidFill>
                  <a:srgbClr val="1F497D"/>
                </a:solidFill>
              </a:rPr>
              <a:t>The priority areas</a:t>
            </a:r>
            <a:r>
              <a:rPr lang="en-US" sz="2300" b="1" dirty="0">
                <a:solidFill>
                  <a:srgbClr val="1F497D"/>
                </a:solidFill>
              </a:rPr>
              <a:t> </a:t>
            </a:r>
          </a:p>
        </p:txBody>
      </p:sp>
    </p:spTree>
    <p:extLst>
      <p:ext uri="{BB962C8B-B14F-4D97-AF65-F5344CB8AC3E}">
        <p14:creationId xmlns:p14="http://schemas.microsoft.com/office/powerpoint/2010/main" val="2903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25467048"/>
              </p:ext>
            </p:extLst>
          </p:nvPr>
        </p:nvGraphicFramePr>
        <p:xfrm>
          <a:off x="-163348" y="2128729"/>
          <a:ext cx="9307348" cy="2152449"/>
        </p:xfrm>
        <a:graphic>
          <a:graphicData uri="http://schemas.openxmlformats.org/presentationml/2006/ole">
            <mc:AlternateContent xmlns:mc="http://schemas.openxmlformats.org/markup-compatibility/2006">
              <mc:Choice xmlns:v="urn:schemas-microsoft-com:vml" Requires="v">
                <p:oleObj spid="_x0000_s6158" name="Document" r:id="rId3" imgW="5930900" imgH="1371600" progId="Word.Document.12">
                  <p:embed/>
                </p:oleObj>
              </mc:Choice>
              <mc:Fallback>
                <p:oleObj name="Document" r:id="rId3" imgW="5930900" imgH="1371600" progId="Word.Document.12">
                  <p:embed/>
                  <p:pic>
                    <p:nvPicPr>
                      <p:cNvPr id="0" name=""/>
                      <p:cNvPicPr/>
                      <p:nvPr/>
                    </p:nvPicPr>
                    <p:blipFill>
                      <a:blip r:embed="rId4"/>
                      <a:stretch>
                        <a:fillRect/>
                      </a:stretch>
                    </p:blipFill>
                    <p:spPr>
                      <a:xfrm>
                        <a:off x="-163348" y="2128729"/>
                        <a:ext cx="9307348" cy="2152449"/>
                      </a:xfrm>
                      <a:prstGeom prst="rect">
                        <a:avLst/>
                      </a:prstGeom>
                    </p:spPr>
                  </p:pic>
                </p:oleObj>
              </mc:Fallback>
            </mc:AlternateContent>
          </a:graphicData>
        </a:graphic>
      </p:graphicFrame>
      <p:sp>
        <p:nvSpPr>
          <p:cNvPr id="5" name="Oval 4"/>
          <p:cNvSpPr/>
          <p:nvPr/>
        </p:nvSpPr>
        <p:spPr>
          <a:xfrm>
            <a:off x="6322924" y="2477904"/>
            <a:ext cx="1457301" cy="920909"/>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069187" y="1205526"/>
            <a:ext cx="3986645" cy="446276"/>
          </a:xfrm>
          <a:prstGeom prst="rect">
            <a:avLst/>
          </a:prstGeom>
        </p:spPr>
        <p:txBody>
          <a:bodyPr wrap="none">
            <a:spAutoFit/>
          </a:bodyPr>
          <a:lstStyle/>
          <a:p>
            <a:r>
              <a:rPr lang="en-GB" sz="2300" b="1" dirty="0"/>
              <a:t>The position of different actors</a:t>
            </a:r>
            <a:r>
              <a:rPr lang="en-US" sz="2300" b="1" dirty="0"/>
              <a:t> </a:t>
            </a:r>
          </a:p>
        </p:txBody>
      </p:sp>
    </p:spTree>
    <p:extLst>
      <p:ext uri="{BB962C8B-B14F-4D97-AF65-F5344CB8AC3E}">
        <p14:creationId xmlns:p14="http://schemas.microsoft.com/office/powerpoint/2010/main" val="38220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528" y="325739"/>
            <a:ext cx="4572000" cy="369332"/>
          </a:xfrm>
          <a:prstGeom prst="rect">
            <a:avLst/>
          </a:prstGeom>
        </p:spPr>
        <p:txBody>
          <a:bodyPr>
            <a:spAutoFit/>
          </a:bodyPr>
          <a:lstStyle/>
          <a:p>
            <a:r>
              <a:rPr lang="en-GB" dirty="0"/>
              <a:t>System domain</a:t>
            </a:r>
            <a:endParaRPr lang="en-US" dirty="0"/>
          </a:p>
        </p:txBody>
      </p:sp>
      <p:pic>
        <p:nvPicPr>
          <p:cNvPr id="5" name="Imagem 10"/>
          <p:cNvPicPr/>
          <p:nvPr/>
        </p:nvPicPr>
        <p:blipFill>
          <a:blip r:embed="rId2">
            <a:extLst>
              <a:ext uri="{28A0092B-C50C-407E-A947-70E740481C1C}">
                <a14:useLocalDpi xmlns:a14="http://schemas.microsoft.com/office/drawing/2010/main" val="0"/>
              </a:ext>
            </a:extLst>
          </a:blip>
          <a:srcRect/>
          <a:stretch>
            <a:fillRect/>
          </a:stretch>
        </p:blipFill>
        <p:spPr bwMode="auto">
          <a:xfrm>
            <a:off x="0" y="972071"/>
            <a:ext cx="3776030" cy="1886713"/>
          </a:xfrm>
          <a:prstGeom prst="rect">
            <a:avLst/>
          </a:prstGeom>
          <a:noFill/>
          <a:ln>
            <a:noFill/>
          </a:ln>
        </p:spPr>
      </p:pic>
      <p:sp>
        <p:nvSpPr>
          <p:cNvPr id="6" name="Rectangle 5"/>
          <p:cNvSpPr/>
          <p:nvPr/>
        </p:nvSpPr>
        <p:spPr>
          <a:xfrm>
            <a:off x="0" y="5657671"/>
            <a:ext cx="9003472" cy="1200329"/>
          </a:xfrm>
          <a:prstGeom prst="rect">
            <a:avLst/>
          </a:prstGeom>
        </p:spPr>
        <p:txBody>
          <a:bodyPr wrap="square">
            <a:spAutoFit/>
          </a:bodyPr>
          <a:lstStyle/>
          <a:p>
            <a:r>
              <a:rPr lang="en-GB" dirty="0"/>
              <a:t>Legend: Squares – Portuguese organisations; Circles – Foreign organisations; </a:t>
            </a:r>
          </a:p>
          <a:p>
            <a:r>
              <a:rPr lang="en-GB" dirty="0">
                <a:solidFill>
                  <a:srgbClr val="FF0000"/>
                </a:solidFill>
              </a:rPr>
              <a:t>Red</a:t>
            </a:r>
            <a:r>
              <a:rPr lang="en-GB" dirty="0"/>
              <a:t> – Firms;</a:t>
            </a:r>
            <a:r>
              <a:rPr lang="en-GB" dirty="0">
                <a:solidFill>
                  <a:schemeClr val="tx2">
                    <a:lumMod val="60000"/>
                    <a:lumOff val="40000"/>
                  </a:schemeClr>
                </a:solidFill>
              </a:rPr>
              <a:t> Blue </a:t>
            </a:r>
            <a:r>
              <a:rPr lang="en-GB" dirty="0"/>
              <a:t>– NTIFs; </a:t>
            </a:r>
            <a:r>
              <a:rPr lang="en-GB" b="1" dirty="0">
                <a:solidFill>
                  <a:srgbClr val="FFFF00"/>
                </a:solidFill>
              </a:rPr>
              <a:t>Yellow</a:t>
            </a:r>
            <a:r>
              <a:rPr lang="en-GB" dirty="0"/>
              <a:t> – Research Organisations; </a:t>
            </a:r>
            <a:r>
              <a:rPr lang="en-GB" dirty="0">
                <a:solidFill>
                  <a:schemeClr val="accent3"/>
                </a:solidFill>
              </a:rPr>
              <a:t>Green</a:t>
            </a:r>
            <a:r>
              <a:rPr lang="en-GB" dirty="0"/>
              <a:t> – Public Organisations; </a:t>
            </a:r>
            <a:r>
              <a:rPr lang="en-GB" dirty="0">
                <a:solidFill>
                  <a:srgbClr val="F497FE"/>
                </a:solidFill>
              </a:rPr>
              <a:t>Pink </a:t>
            </a:r>
            <a:r>
              <a:rPr lang="en-GB" dirty="0"/>
              <a:t>– Other Organisations. The size of the node is proportional to the EU funding received by the organisation.</a:t>
            </a:r>
            <a:endParaRPr lang="en-US" dirty="0"/>
          </a:p>
        </p:txBody>
      </p:sp>
      <p:sp>
        <p:nvSpPr>
          <p:cNvPr id="7" name="Rectangle 6"/>
          <p:cNvSpPr/>
          <p:nvPr/>
        </p:nvSpPr>
        <p:spPr>
          <a:xfrm>
            <a:off x="4894894" y="188450"/>
            <a:ext cx="4572000" cy="646331"/>
          </a:xfrm>
          <a:prstGeom prst="rect">
            <a:avLst/>
          </a:prstGeom>
        </p:spPr>
        <p:txBody>
          <a:bodyPr>
            <a:spAutoFit/>
          </a:bodyPr>
          <a:lstStyle/>
          <a:p>
            <a:r>
              <a:rPr lang="en-GB" dirty="0"/>
              <a:t>Living Resources Fisheries and Aquaculture areas</a:t>
            </a:r>
            <a:endParaRPr lang="en-US" dirty="0"/>
          </a:p>
        </p:txBody>
      </p:sp>
      <p:pic>
        <p:nvPicPr>
          <p:cNvPr id="8" name="Imagem 18"/>
          <p:cNvPicPr/>
          <p:nvPr/>
        </p:nvPicPr>
        <p:blipFill>
          <a:blip r:embed="rId3">
            <a:extLst>
              <a:ext uri="{28A0092B-C50C-407E-A947-70E740481C1C}">
                <a14:useLocalDpi xmlns:a14="http://schemas.microsoft.com/office/drawing/2010/main" val="0"/>
              </a:ext>
            </a:extLst>
          </a:blip>
          <a:srcRect/>
          <a:stretch>
            <a:fillRect/>
          </a:stretch>
        </p:blipFill>
        <p:spPr bwMode="auto">
          <a:xfrm>
            <a:off x="4698583" y="972071"/>
            <a:ext cx="3993739" cy="1886713"/>
          </a:xfrm>
          <a:prstGeom prst="rect">
            <a:avLst/>
          </a:prstGeom>
          <a:noFill/>
          <a:ln>
            <a:noFill/>
          </a:ln>
        </p:spPr>
      </p:pic>
      <p:sp>
        <p:nvSpPr>
          <p:cNvPr id="9" name="Rectangle 8"/>
          <p:cNvSpPr/>
          <p:nvPr/>
        </p:nvSpPr>
        <p:spPr>
          <a:xfrm>
            <a:off x="4680053" y="2858784"/>
            <a:ext cx="4323419" cy="369332"/>
          </a:xfrm>
          <a:prstGeom prst="rect">
            <a:avLst/>
          </a:prstGeom>
        </p:spPr>
        <p:txBody>
          <a:bodyPr wrap="none">
            <a:spAutoFit/>
          </a:bodyPr>
          <a:lstStyle/>
          <a:p>
            <a:r>
              <a:rPr lang="en-GB" dirty="0"/>
              <a:t>Living Resources Marine Biotechnology area</a:t>
            </a:r>
            <a:r>
              <a:rPr lang="en-US" dirty="0">
                <a:effectLst/>
              </a:rPr>
              <a:t> </a:t>
            </a:r>
            <a:endParaRPr lang="en-US" dirty="0"/>
          </a:p>
        </p:txBody>
      </p:sp>
      <p:pic>
        <p:nvPicPr>
          <p:cNvPr id="10" name="Imagem 22"/>
          <p:cNvPicPr/>
          <p:nvPr/>
        </p:nvPicPr>
        <p:blipFill>
          <a:blip r:embed="rId4">
            <a:extLst>
              <a:ext uri="{28A0092B-C50C-407E-A947-70E740481C1C}">
                <a14:useLocalDpi xmlns:a14="http://schemas.microsoft.com/office/drawing/2010/main" val="0"/>
              </a:ext>
            </a:extLst>
          </a:blip>
          <a:srcRect/>
          <a:stretch>
            <a:fillRect/>
          </a:stretch>
        </p:blipFill>
        <p:spPr bwMode="auto">
          <a:xfrm>
            <a:off x="4540382" y="3407939"/>
            <a:ext cx="4306978" cy="2024683"/>
          </a:xfrm>
          <a:prstGeom prst="rect">
            <a:avLst/>
          </a:prstGeom>
          <a:noFill/>
          <a:ln>
            <a:noFill/>
          </a:ln>
        </p:spPr>
      </p:pic>
      <p:sp>
        <p:nvSpPr>
          <p:cNvPr id="11" name="Rectangle 10"/>
          <p:cNvSpPr/>
          <p:nvPr/>
        </p:nvSpPr>
        <p:spPr>
          <a:xfrm>
            <a:off x="135283" y="2875890"/>
            <a:ext cx="2957811" cy="369332"/>
          </a:xfrm>
          <a:prstGeom prst="rect">
            <a:avLst/>
          </a:prstGeom>
        </p:spPr>
        <p:txBody>
          <a:bodyPr wrap="none">
            <a:spAutoFit/>
          </a:bodyPr>
          <a:lstStyle/>
          <a:p>
            <a:r>
              <a:rPr lang="en-GB" dirty="0"/>
              <a:t>Non-Living Resources domain</a:t>
            </a:r>
            <a:r>
              <a:rPr lang="en-US" dirty="0">
                <a:effectLst/>
              </a:rPr>
              <a:t> </a:t>
            </a:r>
            <a:endParaRPr lang="en-US" dirty="0"/>
          </a:p>
        </p:txBody>
      </p:sp>
      <p:pic>
        <p:nvPicPr>
          <p:cNvPr id="12" name="Imagem 14"/>
          <p:cNvPicPr/>
          <p:nvPr/>
        </p:nvPicPr>
        <p:blipFill>
          <a:blip r:embed="rId5">
            <a:extLst>
              <a:ext uri="{28A0092B-C50C-407E-A947-70E740481C1C}">
                <a14:useLocalDpi xmlns:a14="http://schemas.microsoft.com/office/drawing/2010/main" val="0"/>
              </a:ext>
            </a:extLst>
          </a:blip>
          <a:srcRect/>
          <a:stretch>
            <a:fillRect/>
          </a:stretch>
        </p:blipFill>
        <p:spPr bwMode="auto">
          <a:xfrm>
            <a:off x="258585" y="3247053"/>
            <a:ext cx="3517445" cy="2257820"/>
          </a:xfrm>
          <a:prstGeom prst="rect">
            <a:avLst/>
          </a:prstGeom>
          <a:noFill/>
          <a:ln>
            <a:noFill/>
          </a:ln>
        </p:spPr>
      </p:pic>
    </p:spTree>
    <p:extLst>
      <p:ext uri="{BB962C8B-B14F-4D97-AF65-F5344CB8AC3E}">
        <p14:creationId xmlns:p14="http://schemas.microsoft.com/office/powerpoint/2010/main" val="296209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151" y="344110"/>
            <a:ext cx="4115805" cy="369332"/>
          </a:xfrm>
          <a:prstGeom prst="rect">
            <a:avLst/>
          </a:prstGeom>
        </p:spPr>
        <p:txBody>
          <a:bodyPr wrap="none">
            <a:spAutoFit/>
          </a:bodyPr>
          <a:lstStyle/>
          <a:p>
            <a:r>
              <a:rPr lang="en-GB" dirty="0"/>
              <a:t>Infrastructure, Uses and Activities domain</a:t>
            </a:r>
            <a:r>
              <a:rPr lang="en-US" dirty="0">
                <a:effectLst/>
              </a:rPr>
              <a:t> </a:t>
            </a:r>
            <a:endParaRPr lang="en-US" dirty="0"/>
          </a:p>
        </p:txBody>
      </p:sp>
      <p:pic>
        <p:nvPicPr>
          <p:cNvPr id="5" name="Imagem 16"/>
          <p:cNvPicPr/>
          <p:nvPr/>
        </p:nvPicPr>
        <p:blipFill>
          <a:blip r:embed="rId2">
            <a:extLst>
              <a:ext uri="{28A0092B-C50C-407E-A947-70E740481C1C}">
                <a14:useLocalDpi xmlns:a14="http://schemas.microsoft.com/office/drawing/2010/main" val="0"/>
              </a:ext>
            </a:extLst>
          </a:blip>
          <a:srcRect/>
          <a:stretch>
            <a:fillRect/>
          </a:stretch>
        </p:blipFill>
        <p:spPr bwMode="auto">
          <a:xfrm>
            <a:off x="214151" y="927707"/>
            <a:ext cx="3877884" cy="1594974"/>
          </a:xfrm>
          <a:prstGeom prst="rect">
            <a:avLst/>
          </a:prstGeom>
          <a:noFill/>
          <a:ln>
            <a:noFill/>
          </a:ln>
        </p:spPr>
      </p:pic>
      <p:sp>
        <p:nvSpPr>
          <p:cNvPr id="6" name="Rectangle 5"/>
          <p:cNvSpPr/>
          <p:nvPr/>
        </p:nvSpPr>
        <p:spPr>
          <a:xfrm>
            <a:off x="5322824" y="528776"/>
            <a:ext cx="3407190" cy="369332"/>
          </a:xfrm>
          <a:prstGeom prst="rect">
            <a:avLst/>
          </a:prstGeom>
        </p:spPr>
        <p:txBody>
          <a:bodyPr wrap="none">
            <a:spAutoFit/>
          </a:bodyPr>
          <a:lstStyle/>
          <a:p>
            <a:r>
              <a:rPr lang="en-GB" dirty="0"/>
              <a:t>Governance domain cultural areas</a:t>
            </a:r>
            <a:r>
              <a:rPr lang="en-US" dirty="0">
                <a:effectLst/>
              </a:rPr>
              <a:t> </a:t>
            </a:r>
            <a:endParaRPr lang="en-US" dirty="0"/>
          </a:p>
        </p:txBody>
      </p:sp>
      <p:pic>
        <p:nvPicPr>
          <p:cNvPr id="7" name="Imagem 24"/>
          <p:cNvPicPr/>
          <p:nvPr/>
        </p:nvPicPr>
        <p:blipFill>
          <a:blip r:embed="rId3">
            <a:extLst>
              <a:ext uri="{28A0092B-C50C-407E-A947-70E740481C1C}">
                <a14:useLocalDpi xmlns:a14="http://schemas.microsoft.com/office/drawing/2010/main" val="0"/>
              </a:ext>
            </a:extLst>
          </a:blip>
          <a:srcRect/>
          <a:stretch>
            <a:fillRect/>
          </a:stretch>
        </p:blipFill>
        <p:spPr bwMode="auto">
          <a:xfrm>
            <a:off x="4668546" y="927707"/>
            <a:ext cx="4319851" cy="1492008"/>
          </a:xfrm>
          <a:prstGeom prst="rect">
            <a:avLst/>
          </a:prstGeom>
          <a:noFill/>
          <a:ln>
            <a:noFill/>
          </a:ln>
        </p:spPr>
      </p:pic>
      <p:sp>
        <p:nvSpPr>
          <p:cNvPr id="8" name="Rectangle 7"/>
          <p:cNvSpPr/>
          <p:nvPr/>
        </p:nvSpPr>
        <p:spPr>
          <a:xfrm>
            <a:off x="4572000" y="2782669"/>
            <a:ext cx="4572000" cy="646331"/>
          </a:xfrm>
          <a:prstGeom prst="rect">
            <a:avLst/>
          </a:prstGeom>
        </p:spPr>
        <p:txBody>
          <a:bodyPr>
            <a:spAutoFit/>
          </a:bodyPr>
          <a:lstStyle/>
          <a:p>
            <a:r>
              <a:rPr lang="en-GB" dirty="0"/>
              <a:t>Governance domain Protection and Safeguard area</a:t>
            </a:r>
            <a:endParaRPr lang="en-US" dirty="0"/>
          </a:p>
        </p:txBody>
      </p:sp>
      <p:pic>
        <p:nvPicPr>
          <p:cNvPr id="9" name="Imagem 26"/>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1"/>
            <a:ext cx="4572000" cy="2337126"/>
          </a:xfrm>
          <a:prstGeom prst="rect">
            <a:avLst/>
          </a:prstGeom>
          <a:noFill/>
          <a:ln>
            <a:noFill/>
          </a:ln>
        </p:spPr>
      </p:pic>
      <p:sp>
        <p:nvSpPr>
          <p:cNvPr id="11" name="Rectangle 10"/>
          <p:cNvSpPr/>
          <p:nvPr/>
        </p:nvSpPr>
        <p:spPr>
          <a:xfrm>
            <a:off x="0" y="5657671"/>
            <a:ext cx="9003472" cy="1200329"/>
          </a:xfrm>
          <a:prstGeom prst="rect">
            <a:avLst/>
          </a:prstGeom>
        </p:spPr>
        <p:txBody>
          <a:bodyPr wrap="square">
            <a:spAutoFit/>
          </a:bodyPr>
          <a:lstStyle/>
          <a:p>
            <a:r>
              <a:rPr lang="en-GB" dirty="0"/>
              <a:t>Legend: Squares – Portuguese organisations; Circles – Foreign organisations; </a:t>
            </a:r>
          </a:p>
          <a:p>
            <a:r>
              <a:rPr lang="en-GB" dirty="0">
                <a:solidFill>
                  <a:srgbClr val="FF0000"/>
                </a:solidFill>
              </a:rPr>
              <a:t>Red</a:t>
            </a:r>
            <a:r>
              <a:rPr lang="en-GB" dirty="0"/>
              <a:t> – Firms;</a:t>
            </a:r>
            <a:r>
              <a:rPr lang="en-GB" dirty="0">
                <a:solidFill>
                  <a:schemeClr val="tx2">
                    <a:lumMod val="60000"/>
                    <a:lumOff val="40000"/>
                  </a:schemeClr>
                </a:solidFill>
              </a:rPr>
              <a:t> Blue </a:t>
            </a:r>
            <a:r>
              <a:rPr lang="en-GB" dirty="0"/>
              <a:t>– NTIFs; </a:t>
            </a:r>
            <a:r>
              <a:rPr lang="en-GB" b="1" dirty="0">
                <a:solidFill>
                  <a:srgbClr val="FFFF00"/>
                </a:solidFill>
              </a:rPr>
              <a:t>Yellow</a:t>
            </a:r>
            <a:r>
              <a:rPr lang="en-GB" dirty="0"/>
              <a:t> – Research Organisations; </a:t>
            </a:r>
            <a:r>
              <a:rPr lang="en-GB" dirty="0">
                <a:solidFill>
                  <a:schemeClr val="accent3"/>
                </a:solidFill>
              </a:rPr>
              <a:t>Green</a:t>
            </a:r>
            <a:r>
              <a:rPr lang="en-GB" dirty="0"/>
              <a:t> – Public Organisations; </a:t>
            </a:r>
            <a:r>
              <a:rPr lang="en-GB" dirty="0">
                <a:solidFill>
                  <a:srgbClr val="F497FE"/>
                </a:solidFill>
              </a:rPr>
              <a:t>Pink </a:t>
            </a:r>
            <a:r>
              <a:rPr lang="en-GB" dirty="0"/>
              <a:t>– Other Organisations. The size of the node is proportional to the EU funding received by the organisation.</a:t>
            </a:r>
            <a:endParaRPr lang="en-US" dirty="0"/>
          </a:p>
        </p:txBody>
      </p:sp>
    </p:spTree>
    <p:extLst>
      <p:ext uri="{BB962C8B-B14F-4D97-AF65-F5344CB8AC3E}">
        <p14:creationId xmlns:p14="http://schemas.microsoft.com/office/powerpoint/2010/main" val="426431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69"/>
            <a:ext cx="8229600" cy="677985"/>
          </a:xfrm>
        </p:spPr>
        <p:txBody>
          <a:bodyPr>
            <a:normAutofit fontScale="90000"/>
          </a:bodyPr>
          <a:lstStyle/>
          <a:p>
            <a:r>
              <a:rPr lang="en-US" b="1" dirty="0">
                <a:solidFill>
                  <a:srgbClr val="1F497D"/>
                </a:solidFill>
              </a:rPr>
              <a:t>Conclusions</a:t>
            </a:r>
          </a:p>
        </p:txBody>
      </p:sp>
      <p:sp>
        <p:nvSpPr>
          <p:cNvPr id="3" name="Content Placeholder 2"/>
          <p:cNvSpPr>
            <a:spLocks noGrp="1"/>
          </p:cNvSpPr>
          <p:nvPr>
            <p:ph idx="1"/>
          </p:nvPr>
        </p:nvSpPr>
        <p:spPr>
          <a:xfrm>
            <a:off x="457200" y="952623"/>
            <a:ext cx="8468508" cy="5574605"/>
          </a:xfrm>
        </p:spPr>
        <p:txBody>
          <a:bodyPr>
            <a:noAutofit/>
          </a:bodyPr>
          <a:lstStyle/>
          <a:p>
            <a:pPr marL="0" indent="0">
              <a:lnSpc>
                <a:spcPct val="80000"/>
              </a:lnSpc>
              <a:buNone/>
            </a:pPr>
            <a:r>
              <a:rPr lang="en-GB" sz="2200" dirty="0"/>
              <a:t>Regarding the strategic areas the results show:</a:t>
            </a:r>
          </a:p>
          <a:p>
            <a:pPr>
              <a:lnSpc>
                <a:spcPct val="80000"/>
              </a:lnSpc>
            </a:pPr>
            <a:r>
              <a:rPr lang="en-GB" sz="2200" dirty="0"/>
              <a:t>large investments, in particular by research organisations, </a:t>
            </a:r>
            <a:r>
              <a:rPr lang="en-GB" sz="2200" b="1" dirty="0"/>
              <a:t>in system structuring activitie</a:t>
            </a:r>
            <a:r>
              <a:rPr lang="en-GB" sz="2200" dirty="0"/>
              <a:t>s (marine resources and marine environment). This area was identified as underdeveloped by the national strategy, being a critical step in the sustainable exploitation of the ocean.</a:t>
            </a:r>
            <a:r>
              <a:rPr lang="en-US" sz="2200" dirty="0"/>
              <a:t> </a:t>
            </a:r>
          </a:p>
          <a:p>
            <a:pPr>
              <a:lnSpc>
                <a:spcPct val="80000"/>
              </a:lnSpc>
            </a:pPr>
            <a:r>
              <a:rPr lang="en-GB" sz="2200" dirty="0"/>
              <a:t>that research </a:t>
            </a:r>
            <a:r>
              <a:rPr lang="en-GB" sz="2200" b="1" dirty="0"/>
              <a:t>targeting industrial activity </a:t>
            </a:r>
            <a:r>
              <a:rPr lang="en-GB" sz="2200" dirty="0"/>
              <a:t>is concentrated in:</a:t>
            </a:r>
          </a:p>
          <a:p>
            <a:pPr marL="742950" lvl="2" indent="-342900">
              <a:lnSpc>
                <a:spcPct val="80000"/>
              </a:lnSpc>
            </a:pPr>
            <a:r>
              <a:rPr lang="en-GB" sz="2200" dirty="0"/>
              <a:t>exploitation of living resources: by </a:t>
            </a:r>
            <a:r>
              <a:rPr lang="en-GB" sz="2200" b="1" dirty="0"/>
              <a:t>revitalising established industries</a:t>
            </a:r>
            <a:r>
              <a:rPr lang="en-GB" sz="2200" dirty="0"/>
              <a:t> with a long tradition in the country - fish capture and transformation – namely through research in aquaculture; and by investing strongly in a new area – marine biotechnology – whose activities target a variety of application sectors (e.g. fisheries, health, cosmetics, environment).</a:t>
            </a:r>
          </a:p>
          <a:p>
            <a:pPr marL="742950" lvl="2" indent="-342900">
              <a:lnSpc>
                <a:spcPct val="80000"/>
              </a:lnSpc>
            </a:pPr>
            <a:r>
              <a:rPr lang="en-GB" sz="2200" b="1" dirty="0"/>
              <a:t>marine energies</a:t>
            </a:r>
            <a:r>
              <a:rPr lang="en-GB" sz="2200" dirty="0"/>
              <a:t>: by strengthening the investment made in marine renewable energies in the last decades. </a:t>
            </a:r>
          </a:p>
          <a:p>
            <a:pPr>
              <a:lnSpc>
                <a:spcPct val="80000"/>
              </a:lnSpc>
            </a:pPr>
            <a:r>
              <a:rPr lang="en-GB" sz="2200" dirty="0"/>
              <a:t>the </a:t>
            </a:r>
            <a:r>
              <a:rPr lang="en-GB" sz="2200" b="1" dirty="0"/>
              <a:t>principal gaps </a:t>
            </a:r>
            <a:r>
              <a:rPr lang="en-GB" sz="2200" dirty="0"/>
              <a:t>appear to be the limited activities targeting other sea-related industries, and the absence of activity in the area of marine mineral resources.</a:t>
            </a:r>
            <a:r>
              <a:rPr lang="en-US" sz="2200" dirty="0"/>
              <a:t> </a:t>
            </a:r>
          </a:p>
        </p:txBody>
      </p:sp>
    </p:spTree>
    <p:extLst>
      <p:ext uri="{BB962C8B-B14F-4D97-AF65-F5344CB8AC3E}">
        <p14:creationId xmlns:p14="http://schemas.microsoft.com/office/powerpoint/2010/main" val="176424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4646"/>
            <a:ext cx="8229600" cy="5314670"/>
          </a:xfrm>
        </p:spPr>
        <p:txBody>
          <a:bodyPr>
            <a:normAutofit fontScale="70000" lnSpcReduction="20000"/>
          </a:bodyPr>
          <a:lstStyle/>
          <a:p>
            <a:pPr marL="0" indent="0">
              <a:buNone/>
            </a:pPr>
            <a:r>
              <a:rPr lang="en-GB" dirty="0"/>
              <a:t>Regarding the </a:t>
            </a:r>
            <a:r>
              <a:rPr lang="en-GB" b="1" dirty="0"/>
              <a:t>positioning of organizations</a:t>
            </a:r>
            <a:r>
              <a:rPr lang="en-GB" dirty="0"/>
              <a:t>, results show:</a:t>
            </a:r>
          </a:p>
          <a:p>
            <a:r>
              <a:rPr lang="en-GB" dirty="0"/>
              <a:t>The central role of </a:t>
            </a:r>
            <a:r>
              <a:rPr lang="en-GB" b="1" dirty="0"/>
              <a:t>research organisations </a:t>
            </a:r>
            <a:r>
              <a:rPr lang="en-GB" dirty="0"/>
              <a:t>that not only dominate in more structural activities, but also are often part of mixed teams in more application-oriented projects. </a:t>
            </a:r>
          </a:p>
          <a:p>
            <a:r>
              <a:rPr lang="en-GB" dirty="0"/>
              <a:t>The important role </a:t>
            </a:r>
            <a:r>
              <a:rPr lang="en-GB" b="1" dirty="0"/>
              <a:t>NTIFs</a:t>
            </a:r>
            <a:r>
              <a:rPr lang="en-GB" dirty="0"/>
              <a:t> - active in biotechnology, instrumentation, underwater robotics and materials - particularly in areas that require development of application oriented methods, products, services. </a:t>
            </a:r>
          </a:p>
          <a:p>
            <a:r>
              <a:rPr lang="en-GB" dirty="0"/>
              <a:t>A similar role is played in some areas by a few </a:t>
            </a:r>
            <a:r>
              <a:rPr lang="en-GB" b="1" dirty="0"/>
              <a:t>other technology-oriented (established) companies</a:t>
            </a:r>
            <a:r>
              <a:rPr lang="en-GB" dirty="0"/>
              <a:t>, large firms or firms belonging to large groups. </a:t>
            </a:r>
          </a:p>
          <a:p>
            <a:r>
              <a:rPr lang="en-GB" dirty="0"/>
              <a:t>These two types of firms are often part of </a:t>
            </a:r>
            <a:r>
              <a:rPr lang="en-GB" b="1" dirty="0"/>
              <a:t>mixed teams </a:t>
            </a:r>
            <a:r>
              <a:rPr lang="en-GB" dirty="0"/>
              <a:t>with research organisations and, in a few cases, also include established companies from user sectors. </a:t>
            </a:r>
          </a:p>
          <a:p>
            <a:r>
              <a:rPr lang="en-GB" dirty="0"/>
              <a:t>The main actors in most projects, in terms of funding and participation, are </a:t>
            </a:r>
            <a:r>
              <a:rPr lang="en-GB" b="1" dirty="0"/>
              <a:t>foreign organisations</a:t>
            </a:r>
            <a:r>
              <a:rPr lang="en-GB" dirty="0"/>
              <a:t>: Portuguese organisations can also profit from the interaction with reputed foreign partners, namely in areas where new competence was being acquired. </a:t>
            </a:r>
            <a:endParaRPr lang="en-US" dirty="0"/>
          </a:p>
        </p:txBody>
      </p:sp>
    </p:spTree>
    <p:extLst>
      <p:ext uri="{BB962C8B-B14F-4D97-AF65-F5344CB8AC3E}">
        <p14:creationId xmlns:p14="http://schemas.microsoft.com/office/powerpoint/2010/main" val="341639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0935"/>
            <a:ext cx="7772400" cy="1470025"/>
          </a:xfrm>
        </p:spPr>
        <p:txBody>
          <a:bodyPr>
            <a:noAutofit/>
          </a:bodyPr>
          <a:lstStyle/>
          <a:p>
            <a:r>
              <a:rPr lang="en-GB" sz="3700" b="1" dirty="0">
                <a:solidFill>
                  <a:schemeClr val="tx2"/>
                </a:solidFill>
              </a:rPr>
              <a:t>Creating a Blue Economy:</a:t>
            </a:r>
            <a:br>
              <a:rPr lang="en-US" sz="3700" b="1" dirty="0">
                <a:solidFill>
                  <a:schemeClr val="tx2"/>
                </a:solidFill>
              </a:rPr>
            </a:br>
            <a:r>
              <a:rPr lang="en-GB" sz="3700" dirty="0">
                <a:solidFill>
                  <a:schemeClr val="tx2"/>
                </a:solidFill>
              </a:rPr>
              <a:t>Research and innovation partnerships to accelerate the development of ocean-related industries</a:t>
            </a:r>
            <a:br>
              <a:rPr lang="en-US" sz="3700" dirty="0">
                <a:solidFill>
                  <a:schemeClr val="tx2"/>
                </a:solidFill>
              </a:rPr>
            </a:br>
            <a:br>
              <a:rPr lang="en-US" sz="3700" dirty="0">
                <a:solidFill>
                  <a:schemeClr val="tx2"/>
                </a:solidFill>
              </a:rPr>
            </a:br>
            <a:r>
              <a:rPr lang="en-US" sz="2300" dirty="0"/>
              <a:t>Cristina Sousa, </a:t>
            </a:r>
            <a:r>
              <a:rPr lang="en-US" sz="2300" dirty="0" err="1"/>
              <a:t>Oscarina</a:t>
            </a:r>
            <a:r>
              <a:rPr lang="en-US" sz="2300" dirty="0"/>
              <a:t> </a:t>
            </a:r>
            <a:r>
              <a:rPr lang="en-US" sz="2300" dirty="0" err="1"/>
              <a:t>Conceição</a:t>
            </a:r>
            <a:r>
              <a:rPr lang="en-US" sz="2300" dirty="0"/>
              <a:t> &amp; Margarida </a:t>
            </a:r>
            <a:r>
              <a:rPr lang="en-US" sz="2300" dirty="0" err="1"/>
              <a:t>Fontes</a:t>
            </a:r>
            <a:endParaRPr lang="en-US" sz="2300" dirty="0"/>
          </a:p>
        </p:txBody>
      </p:sp>
      <p:sp>
        <p:nvSpPr>
          <p:cNvPr id="3" name="Rectangle 2"/>
          <p:cNvSpPr/>
          <p:nvPr/>
        </p:nvSpPr>
        <p:spPr>
          <a:xfrm>
            <a:off x="918994" y="4895649"/>
            <a:ext cx="7669432" cy="369332"/>
          </a:xfrm>
          <a:prstGeom prst="rect">
            <a:avLst/>
          </a:prstGeom>
        </p:spPr>
        <p:txBody>
          <a:bodyPr wrap="square">
            <a:spAutoFit/>
          </a:bodyPr>
          <a:lstStyle/>
          <a:p>
            <a:r>
              <a:rPr lang="en-US" dirty="0"/>
              <a:t>This research was supported by a grant from FCT (PTDC/GES-OUT/30559/2017)</a:t>
            </a:r>
          </a:p>
        </p:txBody>
      </p:sp>
      <p:pic>
        <p:nvPicPr>
          <p:cNvPr id="7" name="Picture 6" descr="Captura de ecrã 2020-01-22, às 08.10.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8" y="100269"/>
            <a:ext cx="7416800" cy="685800"/>
          </a:xfrm>
          <a:prstGeom prst="rect">
            <a:avLst/>
          </a:prstGeom>
        </p:spPr>
      </p:pic>
      <p:pic>
        <p:nvPicPr>
          <p:cNvPr id="8" name="Picture 7" descr="Captura de ecrã 2020-01-22, às 08.11.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983" y="5919190"/>
            <a:ext cx="3910167" cy="842858"/>
          </a:xfrm>
          <a:prstGeom prst="rect">
            <a:avLst/>
          </a:prstGeom>
        </p:spPr>
      </p:pic>
      <p:pic>
        <p:nvPicPr>
          <p:cNvPr id="4" name="Picture 3" descr="Captura de ecrã 2020-01-22, às 10.12.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149" y="5996219"/>
            <a:ext cx="1253175" cy="765830"/>
          </a:xfrm>
          <a:prstGeom prst="rect">
            <a:avLst/>
          </a:prstGeom>
        </p:spPr>
      </p:pic>
    </p:spTree>
    <p:extLst>
      <p:ext uri="{BB962C8B-B14F-4D97-AF65-F5344CB8AC3E}">
        <p14:creationId xmlns:p14="http://schemas.microsoft.com/office/powerpoint/2010/main" val="1886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42"/>
            <a:ext cx="8229600" cy="1143000"/>
          </a:xfrm>
        </p:spPr>
        <p:txBody>
          <a:bodyPr/>
          <a:lstStyle/>
          <a:p>
            <a:r>
              <a:rPr lang="en-US" b="1" dirty="0">
                <a:solidFill>
                  <a:srgbClr val="1F497D"/>
                </a:solidFill>
              </a:rPr>
              <a:t>Aim</a:t>
            </a:r>
          </a:p>
        </p:txBody>
      </p:sp>
      <p:sp>
        <p:nvSpPr>
          <p:cNvPr id="3" name="Content Placeholder 2"/>
          <p:cNvSpPr>
            <a:spLocks noGrp="1"/>
          </p:cNvSpPr>
          <p:nvPr>
            <p:ph idx="1"/>
          </p:nvPr>
        </p:nvSpPr>
        <p:spPr>
          <a:xfrm>
            <a:off x="423781" y="1366232"/>
            <a:ext cx="8482115" cy="4525963"/>
          </a:xfrm>
        </p:spPr>
        <p:txBody>
          <a:bodyPr>
            <a:normAutofit fontScale="92500" lnSpcReduction="10000"/>
          </a:bodyPr>
          <a:lstStyle/>
          <a:p>
            <a:r>
              <a:rPr lang="en-GB" sz="3100" dirty="0"/>
              <a:t>analyse the directions followed by the research and innovation activities performed by Portuguese organisations in the fields encompassed by the “Blue Economy”, to conduct a first assessment of the effectiveness of the national strategic orientations:</a:t>
            </a:r>
          </a:p>
          <a:p>
            <a:pPr lvl="1"/>
            <a:r>
              <a:rPr lang="en-US" sz="2900" dirty="0" err="1"/>
              <a:t>i</a:t>
            </a:r>
            <a:r>
              <a:rPr lang="en-GB" sz="2900" dirty="0" err="1"/>
              <a:t>dentify</a:t>
            </a:r>
            <a:r>
              <a:rPr lang="en-GB" sz="2900" dirty="0"/>
              <a:t> the areas receiving greater attention – namely the relative importance of emerging areas vs. advances targeting established ones.</a:t>
            </a:r>
          </a:p>
          <a:p>
            <a:pPr lvl="1"/>
            <a:r>
              <a:rPr lang="en-GB" sz="2900" dirty="0"/>
              <a:t>map the positioning of different types of organisation in the developments taking place </a:t>
            </a:r>
            <a:r>
              <a:rPr lang="mr-IN" sz="2900" dirty="0"/>
              <a:t>–</a:t>
            </a:r>
            <a:r>
              <a:rPr lang="en-GB" sz="2900" dirty="0"/>
              <a:t> stressing the role of new technology intensive firms (NTIFs).</a:t>
            </a:r>
            <a:r>
              <a:rPr lang="en-US" sz="2900" dirty="0">
                <a:effectLst/>
              </a:rPr>
              <a:t> </a:t>
            </a:r>
          </a:p>
        </p:txBody>
      </p:sp>
    </p:spTree>
    <p:extLst>
      <p:ext uri="{BB962C8B-B14F-4D97-AF65-F5344CB8AC3E}">
        <p14:creationId xmlns:p14="http://schemas.microsoft.com/office/powerpoint/2010/main" val="84235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790"/>
            <a:ext cx="8229600" cy="943016"/>
          </a:xfrm>
        </p:spPr>
        <p:txBody>
          <a:bodyPr/>
          <a:lstStyle/>
          <a:p>
            <a:r>
              <a:rPr lang="en-US" b="1" dirty="0">
                <a:solidFill>
                  <a:srgbClr val="1F497D"/>
                </a:solidFill>
              </a:rPr>
              <a:t>Motivation</a:t>
            </a:r>
          </a:p>
        </p:txBody>
      </p:sp>
      <p:sp>
        <p:nvSpPr>
          <p:cNvPr id="3" name="Content Placeholder 2"/>
          <p:cNvSpPr>
            <a:spLocks noGrp="1"/>
          </p:cNvSpPr>
          <p:nvPr>
            <p:ph idx="1"/>
          </p:nvPr>
        </p:nvSpPr>
        <p:spPr>
          <a:xfrm>
            <a:off x="300762" y="1217654"/>
            <a:ext cx="8843238" cy="4525963"/>
          </a:xfrm>
        </p:spPr>
        <p:txBody>
          <a:bodyPr>
            <a:noAutofit/>
          </a:bodyPr>
          <a:lstStyle/>
          <a:p>
            <a:pPr>
              <a:lnSpc>
                <a:spcPct val="90000"/>
              </a:lnSpc>
            </a:pPr>
            <a:r>
              <a:rPr lang="en-GB" sz="2900" dirty="0"/>
              <a:t>The</a:t>
            </a:r>
            <a:r>
              <a:rPr lang="pt-PT" sz="2900" dirty="0"/>
              <a:t> “</a:t>
            </a:r>
            <a:r>
              <a:rPr lang="en-GB" sz="2900" dirty="0"/>
              <a:t>Blue Economy” has been identified as a </a:t>
            </a:r>
            <a:r>
              <a:rPr lang="en-GB" sz="2900" b="1" dirty="0"/>
              <a:t>driver of European growth</a:t>
            </a:r>
            <a:r>
              <a:rPr lang="en-GB" sz="2900" dirty="0"/>
              <a:t>, through the development of new competences and activities that enable a sustainable exploitation of ocean resources.</a:t>
            </a:r>
            <a:r>
              <a:rPr lang="en-US" sz="2900" dirty="0"/>
              <a:t> </a:t>
            </a:r>
          </a:p>
          <a:p>
            <a:pPr>
              <a:lnSpc>
                <a:spcPct val="90000"/>
              </a:lnSpc>
            </a:pPr>
            <a:r>
              <a:rPr lang="en-GB" sz="2900" b="1" dirty="0"/>
              <a:t>Strategies and policies </a:t>
            </a:r>
            <a:r>
              <a:rPr lang="en-GB" sz="2900" dirty="0"/>
              <a:t>were defined, both at EU and national level, targeting the broad variety of actors. </a:t>
            </a:r>
          </a:p>
          <a:p>
            <a:pPr>
              <a:lnSpc>
                <a:spcPct val="90000"/>
              </a:lnSpc>
            </a:pPr>
            <a:r>
              <a:rPr lang="en-GB" sz="2900" b="1" dirty="0"/>
              <a:t>Research and innovation activities </a:t>
            </a:r>
            <a:r>
              <a:rPr lang="en-GB" sz="2900" dirty="0"/>
              <a:t>were regarded as key elements in these strategies, both those  aiming at the revitalisation of established sectors and the development of emerging industries, as well as at a better understanding of the marine environment and the requirements for its preservation.</a:t>
            </a:r>
            <a:endParaRPr lang="en-US" sz="2900" dirty="0"/>
          </a:p>
        </p:txBody>
      </p:sp>
    </p:spTree>
    <p:extLst>
      <p:ext uri="{BB962C8B-B14F-4D97-AF65-F5344CB8AC3E}">
        <p14:creationId xmlns:p14="http://schemas.microsoft.com/office/powerpoint/2010/main" val="151940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243"/>
            <a:ext cx="8229600" cy="682090"/>
          </a:xfrm>
        </p:spPr>
        <p:txBody>
          <a:bodyPr>
            <a:noAutofit/>
          </a:bodyPr>
          <a:lstStyle/>
          <a:p>
            <a:r>
              <a:rPr lang="en-US" b="1" dirty="0">
                <a:solidFill>
                  <a:srgbClr val="1F497D"/>
                </a:solidFill>
              </a:rPr>
              <a:t>Blue Economy</a:t>
            </a:r>
          </a:p>
        </p:txBody>
      </p:sp>
      <p:sp>
        <p:nvSpPr>
          <p:cNvPr id="3" name="Content Placeholder 2"/>
          <p:cNvSpPr>
            <a:spLocks noGrp="1"/>
          </p:cNvSpPr>
          <p:nvPr>
            <p:ph idx="1"/>
          </p:nvPr>
        </p:nvSpPr>
        <p:spPr>
          <a:xfrm>
            <a:off x="457199" y="1278250"/>
            <a:ext cx="8554153" cy="5779507"/>
          </a:xfrm>
        </p:spPr>
        <p:txBody>
          <a:bodyPr>
            <a:normAutofit fontScale="55000" lnSpcReduction="20000"/>
          </a:bodyPr>
          <a:lstStyle/>
          <a:p>
            <a:r>
              <a:rPr lang="en-GB" sz="5100" dirty="0"/>
              <a:t>EU’s Blue Economy definition encompasses all </a:t>
            </a:r>
            <a:r>
              <a:rPr lang="en-GB" sz="5100" dirty="0" err="1"/>
              <a:t>sectoral</a:t>
            </a:r>
            <a:r>
              <a:rPr lang="en-GB" sz="5100" dirty="0"/>
              <a:t> and cross-</a:t>
            </a:r>
            <a:r>
              <a:rPr lang="en-GB" sz="5100" dirty="0" err="1"/>
              <a:t>sectoral</a:t>
            </a:r>
            <a:r>
              <a:rPr lang="en-GB" sz="5100" dirty="0"/>
              <a:t> economic activities related to the oceans, seas and coasts, including those in the EU’s outermost regions and landlocked countries. </a:t>
            </a:r>
          </a:p>
          <a:p>
            <a:r>
              <a:rPr lang="en-GB" sz="5100" dirty="0"/>
              <a:t>Namely it includes:</a:t>
            </a:r>
            <a:endParaRPr lang="en-US" sz="5100" dirty="0"/>
          </a:p>
          <a:p>
            <a:pPr lvl="1"/>
            <a:r>
              <a:rPr lang="en-GB" sz="4500" dirty="0"/>
              <a:t>Established sectors: Maritime transport; Coastal tourism; Marine living resources, extraction and commercialisation (fisheries, aquaculture; processing and distribution); Marine extraction of minerals, oil and gas; Ports, warehousing and water projects; Shipbuilding and repair.</a:t>
            </a:r>
            <a:endParaRPr lang="en-US" sz="4500" dirty="0"/>
          </a:p>
          <a:p>
            <a:pPr lvl="1"/>
            <a:r>
              <a:rPr lang="en-GB" sz="4500" dirty="0"/>
              <a:t>Emerging and innovative industries: Blue energy (offshore wind energy; ocean energy); Blue bio economy; Marine minerals; Desalination; Maritime defence.</a:t>
            </a:r>
            <a:endParaRPr lang="en-US" sz="4500" dirty="0"/>
          </a:p>
          <a:p>
            <a:pPr lvl="1"/>
            <a:r>
              <a:rPr lang="en-GB" sz="4500" dirty="0"/>
              <a:t>Natural capital and ecosystem services.</a:t>
            </a:r>
            <a:endParaRPr lang="en-US" sz="4500" dirty="0"/>
          </a:p>
        </p:txBody>
      </p:sp>
    </p:spTree>
    <p:extLst>
      <p:ext uri="{BB962C8B-B14F-4D97-AF65-F5344CB8AC3E}">
        <p14:creationId xmlns:p14="http://schemas.microsoft.com/office/powerpoint/2010/main" val="402015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1F497D"/>
                </a:solidFill>
              </a:rPr>
              <a:t>The Blue Economy: a policy-driven innovation system</a:t>
            </a:r>
          </a:p>
        </p:txBody>
      </p:sp>
      <p:sp>
        <p:nvSpPr>
          <p:cNvPr id="3" name="Content Placeholder 2"/>
          <p:cNvSpPr>
            <a:spLocks noGrp="1"/>
          </p:cNvSpPr>
          <p:nvPr>
            <p:ph idx="1"/>
          </p:nvPr>
        </p:nvSpPr>
        <p:spPr>
          <a:xfrm>
            <a:off x="457199" y="1700472"/>
            <a:ext cx="8381861" cy="4525963"/>
          </a:xfrm>
        </p:spPr>
        <p:txBody>
          <a:bodyPr>
            <a:noAutofit/>
          </a:bodyPr>
          <a:lstStyle/>
          <a:p>
            <a:pPr>
              <a:lnSpc>
                <a:spcPct val="90000"/>
              </a:lnSpc>
            </a:pPr>
            <a:r>
              <a:rPr lang="en-GB" sz="2900" b="1" dirty="0"/>
              <a:t>EU level initiatives </a:t>
            </a:r>
            <a:r>
              <a:rPr lang="en-GB" sz="2900" dirty="0"/>
              <a:t>such as the definition of an Integrated Maritime Policy for the European Union and the Communication on Blue Growth, were subsequently translated to European policy instruments, namely in the scope of the Framework Programmes (FPs), and were highly influential in policy formulation at country level. </a:t>
            </a:r>
          </a:p>
          <a:p>
            <a:pPr>
              <a:lnSpc>
                <a:spcPct val="90000"/>
              </a:lnSpc>
            </a:pPr>
            <a:r>
              <a:rPr lang="en-GB" sz="2900" dirty="0"/>
              <a:t>This was the case of </a:t>
            </a:r>
            <a:r>
              <a:rPr lang="en-GB" sz="2900" b="1" dirty="0"/>
              <a:t>Portugal </a:t>
            </a:r>
            <a:r>
              <a:rPr lang="en-GB" sz="2900" dirty="0"/>
              <a:t>that launched, in 2012, a revised National Ocean Strategy and Action Plan, whose model of development and areas of intervention were strongly influenced by the European framework.</a:t>
            </a:r>
            <a:r>
              <a:rPr lang="en-US" sz="2900" dirty="0"/>
              <a:t> </a:t>
            </a:r>
          </a:p>
        </p:txBody>
      </p:sp>
    </p:spTree>
    <p:extLst>
      <p:ext uri="{BB962C8B-B14F-4D97-AF65-F5344CB8AC3E}">
        <p14:creationId xmlns:p14="http://schemas.microsoft.com/office/powerpoint/2010/main" val="148020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3610"/>
            <a:ext cx="8229600" cy="5983618"/>
          </a:xfrm>
        </p:spPr>
        <p:txBody>
          <a:bodyPr>
            <a:noAutofit/>
          </a:bodyPr>
          <a:lstStyle/>
          <a:p>
            <a:pPr>
              <a:lnSpc>
                <a:spcPct val="90000"/>
              </a:lnSpc>
            </a:pPr>
            <a:r>
              <a:rPr lang="en-GB" sz="2900" dirty="0"/>
              <a:t>The production of </a:t>
            </a:r>
            <a:r>
              <a:rPr lang="en-GB" sz="2900" b="1" dirty="0"/>
              <a:t>new scientific knowledge and the development of new technologies, products and services</a:t>
            </a:r>
            <a:r>
              <a:rPr lang="en-GB" sz="2900" dirty="0"/>
              <a:t> were seen as central to stimulate the creation of new industrial activities, to revitalise established industries and to tackle the problems associated with increased human activity in the ocean environment.</a:t>
            </a:r>
          </a:p>
          <a:p>
            <a:pPr>
              <a:lnSpc>
                <a:spcPct val="90000"/>
              </a:lnSpc>
            </a:pPr>
            <a:r>
              <a:rPr lang="en-GB" sz="2900" dirty="0"/>
              <a:t>One of the goals of the national Action Plan was to </a:t>
            </a:r>
            <a:r>
              <a:rPr lang="en-GB" sz="2900" b="1" dirty="0"/>
              <a:t>increase the participation of companies </a:t>
            </a:r>
            <a:r>
              <a:rPr lang="en-GB" sz="2900" dirty="0"/>
              <a:t>in these activities in order to strengthen the industrial structure around the “Sea Economy”. This included the involvement of existing companies and also the creation of new ones exploiting emerging technologies, namely new technology intensive firms (NTIFs)</a:t>
            </a:r>
          </a:p>
        </p:txBody>
      </p:sp>
    </p:spTree>
    <p:extLst>
      <p:ext uri="{BB962C8B-B14F-4D97-AF65-F5344CB8AC3E}">
        <p14:creationId xmlns:p14="http://schemas.microsoft.com/office/powerpoint/2010/main" val="198236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822" y="397546"/>
            <a:ext cx="7081230" cy="477054"/>
          </a:xfrm>
          <a:prstGeom prst="rect">
            <a:avLst/>
          </a:prstGeom>
        </p:spPr>
        <p:txBody>
          <a:bodyPr wrap="square">
            <a:spAutoFit/>
          </a:bodyPr>
          <a:lstStyle/>
          <a:p>
            <a:r>
              <a:rPr lang="en-GB" sz="2500" dirty="0"/>
              <a:t>Comparing National and EU strategies</a:t>
            </a:r>
            <a:endParaRPr lang="en-US" sz="2500" dirty="0"/>
          </a:p>
        </p:txBody>
      </p:sp>
      <p:graphicFrame>
        <p:nvGraphicFramePr>
          <p:cNvPr id="3" name="Object 2"/>
          <p:cNvGraphicFramePr>
            <a:graphicFrameLocks noChangeAspect="1"/>
          </p:cNvGraphicFramePr>
          <p:nvPr>
            <p:extLst>
              <p:ext uri="{D42A27DB-BD31-4B8C-83A1-F6EECF244321}">
                <p14:modId xmlns:p14="http://schemas.microsoft.com/office/powerpoint/2010/main" val="3696638938"/>
              </p:ext>
            </p:extLst>
          </p:nvPr>
        </p:nvGraphicFramePr>
        <p:xfrm>
          <a:off x="709723" y="1203818"/>
          <a:ext cx="7427560" cy="5084433"/>
        </p:xfrm>
        <a:graphic>
          <a:graphicData uri="http://schemas.openxmlformats.org/presentationml/2006/ole">
            <mc:AlternateContent xmlns:mc="http://schemas.openxmlformats.org/markup-compatibility/2006">
              <mc:Choice xmlns:v="urn:schemas-microsoft-com:vml" Requires="v">
                <p:oleObj spid="_x0000_s1055" name="Document" r:id="rId4" imgW="6159500" imgH="4216400" progId="Word.Document.12">
                  <p:embed/>
                </p:oleObj>
              </mc:Choice>
              <mc:Fallback>
                <p:oleObj name="Document" r:id="rId4" imgW="6159500" imgH="4216400" progId="Word.Document.12">
                  <p:embed/>
                  <p:pic>
                    <p:nvPicPr>
                      <p:cNvPr id="0" name=""/>
                      <p:cNvPicPr/>
                      <p:nvPr/>
                    </p:nvPicPr>
                    <p:blipFill>
                      <a:blip r:embed="rId5"/>
                      <a:stretch>
                        <a:fillRect/>
                      </a:stretch>
                    </p:blipFill>
                    <p:spPr>
                      <a:xfrm>
                        <a:off x="709723" y="1203818"/>
                        <a:ext cx="7427560" cy="5084433"/>
                      </a:xfrm>
                      <a:prstGeom prst="rect">
                        <a:avLst/>
                      </a:prstGeom>
                    </p:spPr>
                  </p:pic>
                </p:oleObj>
              </mc:Fallback>
            </mc:AlternateContent>
          </a:graphicData>
        </a:graphic>
      </p:graphicFrame>
    </p:spTree>
    <p:extLst>
      <p:ext uri="{BB962C8B-B14F-4D97-AF65-F5344CB8AC3E}">
        <p14:creationId xmlns:p14="http://schemas.microsoft.com/office/powerpoint/2010/main" val="412573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2"/>
            <a:ext cx="8229600" cy="1143000"/>
          </a:xfrm>
        </p:spPr>
        <p:txBody>
          <a:bodyPr/>
          <a:lstStyle/>
          <a:p>
            <a:r>
              <a:rPr lang="en-US" b="1" dirty="0">
                <a:solidFill>
                  <a:srgbClr val="1F497D"/>
                </a:solidFill>
              </a:rPr>
              <a:t>Data &amp; Methods</a:t>
            </a:r>
          </a:p>
        </p:txBody>
      </p:sp>
      <p:sp>
        <p:nvSpPr>
          <p:cNvPr id="3" name="Content Placeholder 2"/>
          <p:cNvSpPr>
            <a:spLocks noGrp="1"/>
          </p:cNvSpPr>
          <p:nvPr>
            <p:ph idx="1"/>
          </p:nvPr>
        </p:nvSpPr>
        <p:spPr>
          <a:xfrm>
            <a:off x="457199" y="1183670"/>
            <a:ext cx="8532243" cy="4525963"/>
          </a:xfrm>
        </p:spPr>
        <p:txBody>
          <a:bodyPr>
            <a:noAutofit/>
          </a:bodyPr>
          <a:lstStyle/>
          <a:p>
            <a:r>
              <a:rPr lang="en-GB" sz="2700" dirty="0"/>
              <a:t>The paper focuses on the research and technology development activities conducted by Portuguese organisations in the context of projects </a:t>
            </a:r>
            <a:r>
              <a:rPr lang="en-GB" sz="2700" b="1" dirty="0"/>
              <a:t>funded under the most recent European Framework Programme </a:t>
            </a:r>
            <a:r>
              <a:rPr lang="en-GB" sz="2700" dirty="0"/>
              <a:t>for Research and Innovation: the Horizon 2020.</a:t>
            </a:r>
          </a:p>
          <a:p>
            <a:r>
              <a:rPr lang="en-GB" sz="2700" dirty="0"/>
              <a:t>FPs are a major EU policy instrument, stimulating research organisations, government agencies and industrial partners to cooperate in R&amp;D projects and generating knowledge that spans across national borders </a:t>
            </a:r>
            <a:r>
              <a:rPr lang="en-GB" sz="2100" dirty="0"/>
              <a:t>(Amoroso, et al, 2018)</a:t>
            </a:r>
            <a:r>
              <a:rPr lang="en-GB" sz="2700" dirty="0"/>
              <a:t>. They are pivotal for transforming informal nation-based research networks into formal collaboration arrangements at European level </a:t>
            </a:r>
            <a:r>
              <a:rPr lang="en-GB" sz="2100" dirty="0"/>
              <a:t>(Heller-</a:t>
            </a:r>
            <a:r>
              <a:rPr lang="en-GB" sz="2100" dirty="0" err="1"/>
              <a:t>Schuh</a:t>
            </a:r>
            <a:r>
              <a:rPr lang="en-GB" sz="2100" dirty="0"/>
              <a:t> et al, 2011)</a:t>
            </a:r>
            <a:r>
              <a:rPr lang="en-GB" sz="2700" dirty="0"/>
              <a:t>.</a:t>
            </a:r>
            <a:r>
              <a:rPr lang="en-US" sz="2700" dirty="0"/>
              <a:t> </a:t>
            </a:r>
          </a:p>
        </p:txBody>
      </p:sp>
    </p:spTree>
    <p:extLst>
      <p:ext uri="{BB962C8B-B14F-4D97-AF65-F5344CB8AC3E}">
        <p14:creationId xmlns:p14="http://schemas.microsoft.com/office/powerpoint/2010/main" val="150393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2751"/>
            <a:ext cx="8365152" cy="6156763"/>
          </a:xfrm>
        </p:spPr>
        <p:txBody>
          <a:bodyPr>
            <a:normAutofit fontScale="92500" lnSpcReduction="10000"/>
          </a:bodyPr>
          <a:lstStyle/>
          <a:p>
            <a:r>
              <a:rPr lang="en-GB" dirty="0"/>
              <a:t>The research is based on all the projects with Portuguese </a:t>
            </a:r>
            <a:r>
              <a:rPr lang="en-GB" sz="3000" dirty="0"/>
              <a:t>participation</a:t>
            </a:r>
            <a:r>
              <a:rPr lang="en-GB" dirty="0"/>
              <a:t> funded since the beginning of the Programme (2014) until the end of 2018, extracted from the </a:t>
            </a:r>
            <a:r>
              <a:rPr lang="en-GB" b="1" dirty="0"/>
              <a:t>CORDIS database</a:t>
            </a:r>
            <a:r>
              <a:rPr lang="en-GB" dirty="0"/>
              <a:t>.</a:t>
            </a:r>
          </a:p>
          <a:p>
            <a:r>
              <a:rPr lang="en-GB" dirty="0"/>
              <a:t>For the </a:t>
            </a:r>
            <a:r>
              <a:rPr lang="en-GB" b="1" dirty="0"/>
              <a:t>136 projects </a:t>
            </a:r>
            <a:r>
              <a:rPr lang="en-GB" dirty="0"/>
              <a:t>identified, information was collected:  Start and End date, Budget, EU contribution, Objective, Coordinator, Participants; Type of organization; Country.</a:t>
            </a:r>
            <a:endParaRPr lang="en-US" dirty="0"/>
          </a:p>
          <a:p>
            <a:r>
              <a:rPr lang="en-GB" dirty="0"/>
              <a:t>The projects were classified according to their </a:t>
            </a:r>
            <a:r>
              <a:rPr lang="en-GB" b="1" dirty="0"/>
              <a:t>main area of activity</a:t>
            </a:r>
            <a:r>
              <a:rPr lang="en-GB" dirty="0"/>
              <a:t>, using the categories defined in the Portuguese Strategy and Action-Plan. </a:t>
            </a:r>
            <a:endParaRPr lang="en-US" dirty="0"/>
          </a:p>
          <a:p>
            <a:r>
              <a:rPr lang="en-GB" dirty="0"/>
              <a:t>The Portuguese Participants were also object of an additional treatment. </a:t>
            </a:r>
            <a:r>
              <a:rPr lang="en-GB" b="1" dirty="0"/>
              <a:t>NTBFs</a:t>
            </a:r>
            <a:r>
              <a:rPr lang="en-GB" dirty="0"/>
              <a:t> were singled out and distinguished from the remaining companies. </a:t>
            </a:r>
            <a:endParaRPr lang="en-US" dirty="0"/>
          </a:p>
        </p:txBody>
      </p:sp>
    </p:spTree>
    <p:extLst>
      <p:ext uri="{BB962C8B-B14F-4D97-AF65-F5344CB8AC3E}">
        <p14:creationId xmlns:p14="http://schemas.microsoft.com/office/powerpoint/2010/main" val="3498820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1092</TotalTime>
  <Words>1318</Words>
  <Application>Microsoft Office PowerPoint</Application>
  <PresentationFormat>On-screen Show (4:3)</PresentationFormat>
  <Paragraphs>61</Paragraphs>
  <Slides>17</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Mangal</vt:lpstr>
      <vt:lpstr>Office Theme</vt:lpstr>
      <vt:lpstr>Document</vt:lpstr>
      <vt:lpstr>Creating a Blue Economy: Research and innovation partnerships to accelerate the development of ocean-related industries  Cristina Sousa, Oscarina Conceição &amp; Margarida Fontes</vt:lpstr>
      <vt:lpstr>Aim</vt:lpstr>
      <vt:lpstr>Motivation</vt:lpstr>
      <vt:lpstr>Blue Economy</vt:lpstr>
      <vt:lpstr>The Blue Economy: a policy-driven innovation system</vt:lpstr>
      <vt:lpstr>PowerPoint Presentation</vt:lpstr>
      <vt:lpstr>PowerPoint Presentation</vt:lpstr>
      <vt:lpstr>Data &amp; Methods</vt:lpstr>
      <vt:lpstr>PowerPoint Presentation</vt:lpstr>
      <vt:lpstr>PowerPoint Presentation</vt:lpstr>
      <vt:lpstr>Results</vt:lpstr>
      <vt:lpstr>PowerPoint Presentation</vt:lpstr>
      <vt:lpstr>PowerPoint Presentation</vt:lpstr>
      <vt:lpstr>PowerPoint Presentation</vt:lpstr>
      <vt:lpstr>Conclusions</vt:lpstr>
      <vt:lpstr>PowerPoint Presentation</vt:lpstr>
      <vt:lpstr>Creating a Blue Economy: Research and innovation partnerships to accelerate the development of ocean-related industries  Cristina Sousa, Oscarina Conceição &amp; Margarida Fontes</vt:lpstr>
    </vt:vector>
  </TitlesOfParts>
  <Company>bistp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joao cristovao</dc:creator>
  <cp:lastModifiedBy>Juliana Barbosa</cp:lastModifiedBy>
  <cp:revision>32</cp:revision>
  <dcterms:created xsi:type="dcterms:W3CDTF">2019-10-22T17:30:05Z</dcterms:created>
  <dcterms:modified xsi:type="dcterms:W3CDTF">2020-10-07T15:51:31Z</dcterms:modified>
</cp:coreProperties>
</file>